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97" r:id="rId3"/>
    <p:sldId id="272" r:id="rId4"/>
    <p:sldId id="301" r:id="rId6"/>
    <p:sldId id="298" r:id="rId7"/>
    <p:sldId id="347" r:id="rId8"/>
    <p:sldId id="338" r:id="rId9"/>
    <p:sldId id="348" r:id="rId10"/>
    <p:sldId id="29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5" autoAdjust="0"/>
    <p:restoredTop sz="92988" autoAdjust="0"/>
  </p:normalViewPr>
  <p:slideViewPr>
    <p:cSldViewPr snapToGrid="0">
      <p:cViewPr>
        <p:scale>
          <a:sx n="40" d="100"/>
          <a:sy n="40" d="100"/>
        </p:scale>
        <p:origin x="1664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3358-E3E2-42E0-B3F6-89B10F4EC3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未定义、重复定义、参数类型匹配，以及一些</a:t>
            </a:r>
            <a:r>
              <a:rPr lang="en-US" altLang="zh-CN" sz="1200" dirty="0">
                <a:latin typeface="Centaur" panose="02030504050205020304" pitchFamily="18" charset="0"/>
              </a:rPr>
              <a:t>bonus err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3600"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 sz="3200"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 sz="2800"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8.m4a"/><Relationship Id="rId3" Type="http://schemas.openxmlformats.org/officeDocument/2006/relationships/audio" Target="../media/media8.m4a"/><Relationship Id="rId2" Type="http://schemas.openxmlformats.org/officeDocument/2006/relationships/image" Target="../media/image2.png"/><Relationship Id="rId1" Type="http://schemas.openxmlformats.org/officeDocument/2006/relationships/hyperlink" Target="http://web.cs.ucla.edu/~palsberg/course/cs132/projec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Compiler Overview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Course Introduction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 and MiniJava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4"/>
    </mc:Choice>
    <mc:Fallback>
      <p:transition spd="slow" advTm="8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06330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课程目标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448972"/>
            <a:ext cx="10515600" cy="3468083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1-2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人一组，分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次作业编写一个小型的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编译器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输入：符合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语言规范的源程序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	MiniJava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是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的子集，不允许方法重载和嵌套类（不允许存在名字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相同的方法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类中只能申明变量和方法）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12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输出：能在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MIPS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模拟器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SPIM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上运行的目标代码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2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SPIM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的输入是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MIPS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汇编语言程序，而不是机器语言程序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内容占位符 2"/>
          <p:cNvSpPr txBox="1"/>
          <p:nvPr/>
        </p:nvSpPr>
        <p:spPr>
          <a:xfrm>
            <a:off x="685800" y="4934134"/>
            <a:ext cx="10515600" cy="1604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MiniC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编译实习（实验班）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刘先华老师</a:t>
            </a:r>
            <a:endParaRPr lang="en-US" altLang="zh-CN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altLang="zh-CN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024"/>
    </mc:Choice>
    <mc:Fallback>
      <p:transition spd="slow" advTm="113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课程目标（续）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730374"/>
            <a:ext cx="10515600" cy="4575175"/>
          </a:xfrm>
        </p:spPr>
        <p:txBody>
          <a:bodyPr>
            <a:norm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1-2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人一组，分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次作业编写一个小型的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编译器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借助自动工具完成词法和语法分析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主要完成后端的实现：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411390" y="4275501"/>
            <a:ext cx="1578193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4" name="直接箭头连接符 23"/>
          <p:cNvCxnSpPr>
            <a:stCxn id="31" idx="3"/>
            <a:endCxn id="23" idx="1"/>
          </p:cNvCxnSpPr>
          <p:nvPr/>
        </p:nvCxnSpPr>
        <p:spPr>
          <a:xfrm>
            <a:off x="4025373" y="4889117"/>
            <a:ext cx="386017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2996060" y="5912982"/>
            <a:ext cx="1029312" cy="387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6" name="直接箭头连接符 25"/>
          <p:cNvCxnSpPr>
            <a:stCxn id="31" idx="2"/>
            <a:endCxn id="25" idx="0"/>
          </p:cNvCxnSpPr>
          <p:nvPr/>
        </p:nvCxnSpPr>
        <p:spPr>
          <a:xfrm flipH="1">
            <a:off x="3510716" y="5502733"/>
            <a:ext cx="1" cy="4102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6426906" y="4275501"/>
            <a:ext cx="1359675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8" name="直接箭头连接符 27"/>
          <p:cNvCxnSpPr>
            <a:stCxn id="23" idx="3"/>
            <a:endCxn id="27" idx="1"/>
          </p:cNvCxnSpPr>
          <p:nvPr/>
        </p:nvCxnSpPr>
        <p:spPr>
          <a:xfrm>
            <a:off x="5989583" y="4889117"/>
            <a:ext cx="437323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10141882" y="4275500"/>
            <a:ext cx="1010535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0" name="直接箭头连接符 29"/>
          <p:cNvCxnSpPr>
            <a:stCxn id="27" idx="3"/>
            <a:endCxn id="32" idx="1"/>
          </p:cNvCxnSpPr>
          <p:nvPr/>
        </p:nvCxnSpPr>
        <p:spPr>
          <a:xfrm flipV="1">
            <a:off x="7786581" y="4889116"/>
            <a:ext cx="382858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2996061" y="4275501"/>
            <a:ext cx="1029312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语义分析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169439" y="4275500"/>
            <a:ext cx="1578193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机器代码生成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32" idx="3"/>
            <a:endCxn id="29" idx="1"/>
          </p:cNvCxnSpPr>
          <p:nvPr/>
        </p:nvCxnSpPr>
        <p:spPr>
          <a:xfrm>
            <a:off x="9747632" y="4889116"/>
            <a:ext cx="394250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1273631" y="4275501"/>
            <a:ext cx="1329084" cy="1227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抽象语法树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5" name="直接箭头连接符 34"/>
          <p:cNvCxnSpPr>
            <a:stCxn id="34" idx="3"/>
            <a:endCxn id="31" idx="1"/>
          </p:cNvCxnSpPr>
          <p:nvPr/>
        </p:nvCxnSpPr>
        <p:spPr>
          <a:xfrm>
            <a:off x="2602715" y="4889116"/>
            <a:ext cx="393346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3031258" y="3741541"/>
            <a:ext cx="9589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</a:t>
            </a:r>
            <a:endParaRPr lang="en-US" altLang="zh-CN" sz="2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488591" y="3727687"/>
            <a:ext cx="1423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、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3</a:t>
            </a:r>
            <a:endParaRPr lang="en-US" altLang="zh-CN" sz="2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636870" y="3727687"/>
            <a:ext cx="9589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4</a:t>
            </a:r>
            <a:endParaRPr lang="en-US" altLang="zh-CN" sz="2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479076" y="3727686"/>
            <a:ext cx="9589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5</a:t>
            </a:r>
            <a:endParaRPr lang="en-US" altLang="zh-CN" sz="2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575"/>
    </mc:Choice>
    <mc:Fallback>
      <p:transition spd="slow" advTm="66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041073"/>
            <a:ext cx="5094514" cy="4000499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12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作业</a:t>
            </a:r>
            <a:r>
              <a:rPr lang="en-US" altLang="zh-CN" sz="3200" b="1" dirty="0">
                <a:solidFill>
                  <a:srgbClr val="FF0000"/>
                </a:solidFill>
                <a:latin typeface="Calibri" panose="020F0502020204030204" pitchFamily="34" charset="0"/>
                <a:ea typeface="Tahoma" panose="020B0604030504040204" pitchFamily="34" charset="0"/>
                <a:cs typeface="Calibri" panose="020F0502020204030204" pitchFamily="34" charset="0"/>
              </a:rPr>
              <a:t>: 80%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ea typeface="Tahoma" panose="020B060403050404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抄袭：</a:t>
            </a:r>
            <a:r>
              <a:rPr lang="en-US" altLang="zh-CN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FAIL</a:t>
            </a:r>
            <a:endParaRPr lang="en-US" altLang="zh-CN" sz="24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迟交</a:t>
            </a:r>
            <a:r>
              <a:rPr lang="en-US" altLang="zh-CN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: </a:t>
            </a: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当次作业减</a:t>
            </a:r>
            <a:r>
              <a:rPr lang="en-US" altLang="zh-CN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50%</a:t>
            </a:r>
            <a:endParaRPr lang="en-US" altLang="zh-CN" sz="24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Bug: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代码疏忽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每个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分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Error: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设计错误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每个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分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ts val="18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期末报告</a:t>
            </a:r>
            <a:r>
              <a:rPr lang="en-US" altLang="zh-CN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20%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1800"/>
              </a:spcBef>
            </a:pPr>
            <a:r>
              <a:rPr lang="zh-CN" alt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面测</a:t>
            </a:r>
            <a:r>
              <a:rPr lang="en-US" altLang="zh-CN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PASS or FAIL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800"/>
              </a:spcBef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代码讲解和分析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1200"/>
              </a:spcBef>
              <a:buNone/>
            </a:pP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表格 5"/>
          <p:cNvGraphicFramePr>
            <a:graphicFrameLocks noGrp="1"/>
          </p:cNvGraphicFramePr>
          <p:nvPr/>
        </p:nvGraphicFramePr>
        <p:xfrm>
          <a:off x="5127171" y="1424854"/>
          <a:ext cx="6346373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2629"/>
                <a:gridCol w="1643744"/>
              </a:tblGrid>
              <a:tr h="0">
                <a:tc>
                  <a:txBody>
                    <a:bodyPr/>
                    <a:lstStyle/>
                    <a:p>
                      <a:endParaRPr lang="zh-CN" altLang="en-US" sz="32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32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441096">
                <a:tc>
                  <a:txBody>
                    <a:bodyPr/>
                    <a:lstStyle/>
                    <a:p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作业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：类型检查</a:t>
                      </a:r>
                      <a:endParaRPr lang="zh-CN" altLang="en-US" sz="2800" b="1" dirty="0">
                        <a:latin typeface="Calibri" panose="020F0502020204030204" pitchFamily="34" charset="0"/>
                        <a:ea typeface="仿宋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  <a:endParaRPr lang="zh-CN" alt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441096">
                <a:tc>
                  <a:txBody>
                    <a:bodyPr/>
                    <a:lstStyle/>
                    <a:p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作业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2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：中间代码生成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1</a:t>
                      </a:r>
                      <a:endParaRPr lang="zh-CN" altLang="en-US" sz="2800" b="1" dirty="0">
                        <a:latin typeface="Calibri" panose="020F0502020204030204" pitchFamily="34" charset="0"/>
                        <a:ea typeface="仿宋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  <a:endParaRPr lang="zh-CN" alt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441096">
                <a:tc>
                  <a:txBody>
                    <a:bodyPr/>
                    <a:lstStyle/>
                    <a:p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作业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3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：中间代码生成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2</a:t>
                      </a:r>
                      <a:endParaRPr lang="zh-CN" altLang="en-US" sz="2800" b="1" dirty="0">
                        <a:latin typeface="Calibri" panose="020F0502020204030204" pitchFamily="34" charset="0"/>
                        <a:ea typeface="仿宋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5%</a:t>
                      </a:r>
                      <a:endParaRPr lang="zh-CN" alt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441096">
                <a:tc>
                  <a:txBody>
                    <a:bodyPr/>
                    <a:lstStyle/>
                    <a:p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作业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4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：寄存器分配</a:t>
                      </a:r>
                      <a:endParaRPr lang="zh-CN" altLang="en-US" sz="2800" b="1" dirty="0">
                        <a:latin typeface="Calibri" panose="020F0502020204030204" pitchFamily="34" charset="0"/>
                        <a:ea typeface="仿宋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20%</a:t>
                      </a:r>
                      <a:endParaRPr lang="zh-CN" alt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441096">
                <a:tc>
                  <a:txBody>
                    <a:bodyPr/>
                    <a:lstStyle/>
                    <a:p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作业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5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：</a:t>
                      </a:r>
                      <a:r>
                        <a:rPr lang="en-US" altLang="zh-CN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MIPS</a:t>
                      </a:r>
                      <a:r>
                        <a:rPr lang="zh-CN" altLang="en-US" sz="2800" b="1" dirty="0">
                          <a:latin typeface="Calibri" panose="020F0502020204030204" pitchFamily="34" charset="0"/>
                          <a:ea typeface="仿宋" panose="02010609060101010101" pitchFamily="49" charset="-122"/>
                          <a:cs typeface="Calibri" panose="020F0502020204030204" pitchFamily="34" charset="0"/>
                        </a:rPr>
                        <a:t>代码生成</a:t>
                      </a:r>
                      <a:endParaRPr lang="zh-CN" altLang="en-US" sz="2800" b="1" dirty="0">
                        <a:latin typeface="Calibri" panose="020F0502020204030204" pitchFamily="34" charset="0"/>
                        <a:ea typeface="仿宋" panose="02010609060101010101" pitchFamily="49" charset="-122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10%</a:t>
                      </a:r>
                      <a:endParaRPr lang="zh-CN" altLang="en-US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成绩计算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273"/>
    </mc:Choice>
    <mc:Fallback>
      <p:transition spd="slow" advTm="305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18</a:t>
            </a:r>
            <a:r>
              <a:rPr lang="zh-CN" altLang="en-US" dirty="0"/>
              <a:t>年各组成绩统计</a:t>
            </a:r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854960" y="1706396"/>
          <a:ext cx="3918045" cy="41599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59788"/>
                <a:gridCol w="1358257"/>
              </a:tblGrid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 err; 0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98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 err; 2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96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 err; 2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96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err; 0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95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93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93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93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93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41599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0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358721" y="1692748"/>
          <a:ext cx="3918045" cy="45034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59788"/>
                <a:gridCol w="1358257"/>
              </a:tblGrid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0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0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90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1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88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1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88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1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88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2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2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</a:t>
                      </a:r>
                      <a:endParaRPr lang="en-US" altLang="zh-CN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2 bug</a:t>
                      </a:r>
                      <a:endParaRPr lang="en-US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86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 err; 3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84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83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 err; 1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83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614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 err; 0 bug</a:t>
                      </a:r>
                      <a:endParaRPr lang="en-US" sz="2400" b="0" i="0" u="none" strike="noStrike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24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80</a:t>
                      </a:r>
                      <a:endParaRPr lang="en-US" altLang="zh-CN" sz="24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57"/>
    </mc:Choice>
    <mc:Fallback>
      <p:transition spd="slow" advTm="33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618229" y="1586451"/>
            <a:ext cx="10955541" cy="4212770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课程介绍、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Java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和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MiniJava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2800" b="1" dirty="0" err="1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JavaCC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和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JTB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3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至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5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：类型检查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3.22 23:59)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6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至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9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：中间代码生成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4.19 23:59)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10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3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：中间代码生成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4.26 23:59)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11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至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14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4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：寄存器分配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5.24 23:59)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15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至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16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作业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5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MIPS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代码生成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6.7 23:59)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第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17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至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18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周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撰写课程报告 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(due 6.21 23:59)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、面测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38200" y="220747"/>
            <a:ext cx="10515600" cy="1325563"/>
          </a:xfrm>
        </p:spPr>
        <p:txBody>
          <a:bodyPr/>
          <a:lstStyle/>
          <a:p>
            <a:r>
              <a:rPr lang="zh-CN" altLang="en-US" dirty="0"/>
              <a:t>时间安排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18229" y="5420960"/>
            <a:ext cx="970142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  <a:cs typeface="Calibri" panose="020F0502020204030204" pitchFamily="34" charset="0"/>
              </a:rPr>
              <a:t>作业提交后一周内反馈</a:t>
            </a:r>
            <a:endParaRPr lang="en-US" altLang="zh-CN" sz="2000" b="1" dirty="0">
              <a:latin typeface="仿宋" panose="02010609060101010101" pitchFamily="49" charset="-122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  <a:cs typeface="Calibri" panose="020F0502020204030204" pitchFamily="34" charset="0"/>
              </a:rPr>
              <a:t>邮件发送未通过的测试用例</a:t>
            </a:r>
            <a:endParaRPr lang="en-US" altLang="zh-CN" dirty="0">
              <a:latin typeface="仿宋" panose="02010609060101010101" pitchFamily="49" charset="-122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仿宋" panose="02010609060101010101" pitchFamily="49" charset="-122"/>
                <a:ea typeface="仿宋" panose="02010609060101010101" pitchFamily="49" charset="-122"/>
                <a:cs typeface="Calibri" panose="020F0502020204030204" pitchFamily="34" charset="0"/>
              </a:rPr>
              <a:t>面测时分析错误的原因，给出修改方法</a:t>
            </a:r>
            <a:endParaRPr lang="zh-CN" altLang="en-US" sz="2000" b="1" dirty="0">
              <a:latin typeface="仿宋" panose="02010609060101010101" pitchFamily="49" charset="-122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521"/>
    </mc:Choice>
    <mc:Fallback>
      <p:transition spd="slow" advTm="188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课程发布时间点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5905" y="1825625"/>
            <a:ext cx="10968789" cy="4351338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  <a:spcAft>
                <a:spcPts val="1800"/>
              </a:spcAft>
            </a:pPr>
            <a:r>
              <a:rPr lang="zh-CN" altLang="en-US" sz="30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共</a:t>
            </a:r>
            <a:r>
              <a:rPr lang="en-US" altLang="zh-CN" sz="30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6</a:t>
            </a:r>
            <a:r>
              <a:rPr lang="zh-CN" altLang="en-US" sz="30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次课程</a:t>
            </a:r>
            <a:r>
              <a:rPr lang="en-US" altLang="zh-CN" sz="30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:  </a:t>
            </a:r>
            <a:r>
              <a:rPr lang="zh-CN" altLang="en-US" sz="30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背景知识，工具介绍，作业目标、框架和要点</a:t>
            </a:r>
            <a:endParaRPr lang="en-US" altLang="zh-CN" sz="30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17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课程介绍、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Java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和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MiniJava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24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2800" b="1" dirty="0" err="1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JavaCC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和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JTB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3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  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类型检查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3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23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1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、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4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27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spcBef>
                <a:spcPct val="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5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月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25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日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		MIPS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代码生成</a:t>
            </a:r>
            <a:endParaRPr lang="zh-CN" altLang="en-US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88"/>
    </mc:Choice>
    <mc:Fallback>
      <p:transition spd="slow" advTm="62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75825" y="1726040"/>
            <a:ext cx="472004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hlinkClick r:id="rId1"/>
              </a:rPr>
              <a:t>http://web.cs.ucla.edu/~palsberg/course/cs132/project.html</a:t>
            </a:r>
            <a:endParaRPr lang="en-US" altLang="zh-CN" sz="2800" b="1" dirty="0"/>
          </a:p>
          <a:p>
            <a:endParaRPr lang="en-US" altLang="zh-CN" sz="28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955" y="606236"/>
            <a:ext cx="5520690" cy="5760720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参考信息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372100" y="365125"/>
            <a:ext cx="6267450" cy="62452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375825" y="3429000"/>
            <a:ext cx="10515600" cy="2747963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Piglet: 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中间语言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zh-CN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sPiglet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中间语言</a:t>
            </a: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Kanga: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 解决寄存器分配问题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MIPS: </a:t>
            </a: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机器语言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49"/>
    </mc:Choice>
    <mc:Fallback>
      <p:transition spd="slow" advTm="67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1371</Words>
  <Application>WPS 演示</Application>
  <PresentationFormat>宽屏</PresentationFormat>
  <Paragraphs>207</Paragraphs>
  <Slides>8</Slides>
  <Notes>4</Notes>
  <HiddenSlides>0</HiddenSlides>
  <MMClips>8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宋体</vt:lpstr>
      <vt:lpstr>Wingdings</vt:lpstr>
      <vt:lpstr>仿宋</vt:lpstr>
      <vt:lpstr>Calibri</vt:lpstr>
      <vt:lpstr>Centaur</vt:lpstr>
      <vt:lpstr>PMingLiU-ExtB</vt:lpstr>
      <vt:lpstr>Tahoma</vt:lpstr>
      <vt:lpstr>微软雅黑</vt:lpstr>
      <vt:lpstr>Arial Unicode MS</vt:lpstr>
      <vt:lpstr>等线 Light</vt:lpstr>
      <vt:lpstr>等线</vt:lpstr>
      <vt:lpstr>Office 主题​​</vt:lpstr>
      <vt:lpstr>Outline</vt:lpstr>
      <vt:lpstr>课程目标</vt:lpstr>
      <vt:lpstr>课程目标（续）</vt:lpstr>
      <vt:lpstr>成绩计算</vt:lpstr>
      <vt:lpstr>18年各组成绩统计</vt:lpstr>
      <vt:lpstr>时间安排</vt:lpstr>
      <vt:lpstr>课程发布时间点</vt:lpstr>
      <vt:lpstr>参考信息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Huang</dc:creator>
  <cp:lastModifiedBy>佳衡</cp:lastModifiedBy>
  <cp:revision>555</cp:revision>
  <dcterms:created xsi:type="dcterms:W3CDTF">2017-02-18T05:16:00Z</dcterms:created>
  <dcterms:modified xsi:type="dcterms:W3CDTF">2020-02-24T07:19:23Z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